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77" r:id="rId16"/>
    <p:sldId id="472" r:id="rId17"/>
    <p:sldId id="473" r:id="rId18"/>
    <p:sldId id="470" r:id="rId19"/>
    <p:sldId id="471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06"/>
        <p:guide pos="27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/>
            <a:endParaRPr sz="120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灯片编号占位符 2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19977;&#35838;&#26102;\U1_Lesson%203%20A%20Visit%20to%20Xi'an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68;&#21333;&#20803;\&#20864;&#25945;&#33521;&#35821;&#19971;&#24180;&#32423;&#19979;&#20876;&#31532;&#19968;&#21333;&#20803;&#31532;&#19977;&#35838;&#26102;\U1_Lesson%203%20A%20Visit%20to%20Xi'an.mp3" TargetMode="Externa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-33337" y="4826000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3   A Visit to Xi’an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lvl="0" indent="0" algn="ctr">
              <a:lnSpc>
                <a:spcPct val="100000"/>
              </a:lnSpc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1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　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A Trip to the Silk Road</a:t>
            </a:r>
            <a:endParaRPr lang="en-US" altLang="zh-CN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076" name="图片 3075" descr="沙漠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24075" y="1773238"/>
            <a:ext cx="51117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7460" y="587375"/>
            <a:ext cx="5659755" cy="484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2.Eat delicious Chinese food and enjoy the special dishes of Xi’an.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enjoy + (doing)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意为“享受(做)某事”。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They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enjoy watching TV.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他们喜欢看电视。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dish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用作名词,在句中意为“菜肴”。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 are many delicious dishes on the table.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桌子上有许多好吃的菜。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dish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用作名词,还有“盘子”的意思。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have to wash the dishes after supper.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晚饭后,我不得不洗盘子。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73215" y="45764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3495" y="880428"/>
            <a:ext cx="5080000" cy="30175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3.You will have a lot of fun here in this ancient city!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have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fun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意为“玩得开心,过得愉快”。如果表示“做某事开心”,还要在后面加上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v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.-ing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 has fun playing games with his friends.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丹尼和他的朋友们一起开心地做游戏。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115" y="35871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155" y="582612"/>
            <a:ext cx="508000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4.I want to sit on one of the horses!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one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of + the +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名词复数,意为“ ……之一”。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Sun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Nan is one of my favourite singers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孙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楠是我最喜欢的歌手之一。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one of + us/you/them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,意为“我们/你们/他们中之一”。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 of us goes to look for the hotel near here.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我们中的一个人去这儿附近找旅馆了。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3455" y="38379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23925" y="566420"/>
            <a:ext cx="6477000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5.Please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stand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here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with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move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with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me.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本句为祈使句。祈使句以动词原形开头</a:t>
            </a:r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句首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可以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加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Please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表礼貌。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please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也可以放句尾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前面要加逗号。祈使句的否定形式是在动词原形前加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Please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open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door.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请开门。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down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please.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请坐。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 eat in class.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不要在课上吃东西。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注意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对祈使句的回答往往使用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或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won’t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—Work hard, please.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请努力工作。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—OK, I will.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好的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我会的。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—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Don’t 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talk!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别说话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!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—Sorry, I won’t.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对不起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我不会了。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08190" y="45364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005" y="695960"/>
            <a:ext cx="728154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build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Drum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Tower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Bell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Tower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 is special about the Big Wild Goose Pagoda? 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Search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Internet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35015" y="430784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1410" y="410845"/>
            <a:ext cx="6846570" cy="52629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groups.Share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information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Activity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4.Then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role-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play.One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two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tour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guide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rest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tourists.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Task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tips</a:t>
            </a:r>
            <a:r>
              <a:rPr lang="en-US" altLang="zh-CN" sz="2800" b="1" i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none" dirty="0" smtClean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name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special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Discuss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groups.Then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report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front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6635" y="421640"/>
            <a:ext cx="750697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visit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Pagoda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month.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student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photos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museum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sleep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living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room.It’s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cold.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sister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enjoy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music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7700" y="1257300"/>
            <a:ext cx="14579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visit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784725" y="2101215"/>
            <a:ext cx="14465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students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664460" y="2919730"/>
            <a:ext cx="834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26515" y="3354705"/>
            <a:ext cx="18910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Don’t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sleep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59895" y="4221055"/>
            <a:ext cx="11506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enjoys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2480" y="479615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2045" y="533400"/>
            <a:ext cx="6385560" cy="28346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.Search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Internet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find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trips.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88135" y="388810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6385" descr="u=4059693501,920373244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3496" y="404813"/>
            <a:ext cx="4731321" cy="389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16386"/>
          <p:cNvSpPr txBox="1"/>
          <p:nvPr/>
        </p:nvSpPr>
        <p:spPr>
          <a:xfrm>
            <a:off x="1187450" y="4365625"/>
            <a:ext cx="64801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the Big Wild Goose Pagoda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1187133" y="5087620"/>
            <a:ext cx="6265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It is over 1 300 years old.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7409" descr="u=3365948989,3364334168&amp;fm=23&amp;gp=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00621" y="765175"/>
            <a:ext cx="5183982" cy="3455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7410"/>
          <p:cNvSpPr txBox="1"/>
          <p:nvPr/>
        </p:nvSpPr>
        <p:spPr>
          <a:xfrm>
            <a:off x="1979613" y="4724400"/>
            <a:ext cx="3887787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the Drum Tower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1979930" y="5424488"/>
            <a:ext cx="6840538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hit the ancient drum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8433" descr="u=105764032,4135565074&amp;fm=23&amp;gp=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35150" y="549275"/>
            <a:ext cx="5616575" cy="3884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18434"/>
          <p:cNvSpPr/>
          <p:nvPr/>
        </p:nvSpPr>
        <p:spPr>
          <a:xfrm>
            <a:off x="2339975" y="4681220"/>
            <a:ext cx="346075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the Bell Tower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8436" name="矩形 18435"/>
          <p:cNvSpPr/>
          <p:nvPr/>
        </p:nvSpPr>
        <p:spPr>
          <a:xfrm>
            <a:off x="2339975" y="5373688"/>
            <a:ext cx="419735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/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ring the ancient bell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9457" descr="u=3914932313,2575611899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821" y="404813"/>
            <a:ext cx="5760720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19458"/>
          <p:cNvSpPr txBox="1"/>
          <p:nvPr/>
        </p:nvSpPr>
        <p:spPr>
          <a:xfrm>
            <a:off x="1476375" y="4221163"/>
            <a:ext cx="5688013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The Terra Cotta Warriors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1547813" y="4941888"/>
            <a:ext cx="6840537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  <a:t>They are over 2 000 years old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内容占位符 7169"/>
          <p:cNvGraphicFramePr>
            <a:graphicFrameLocks noGrp="1"/>
          </p:cNvGraphicFramePr>
          <p:nvPr>
            <p:ph sz="half" idx="1"/>
          </p:nvPr>
        </p:nvGraphicFramePr>
        <p:xfrm>
          <a:off x="684213" y="1484313"/>
          <a:ext cx="8072438" cy="4326318"/>
        </p:xfrm>
        <a:graphic>
          <a:graphicData uri="http://schemas.openxmlformats.org/drawingml/2006/table">
            <a:tbl>
              <a:tblPr/>
              <a:tblGrid>
                <a:gridCol w="2735263"/>
                <a:gridCol w="5337175"/>
              </a:tblGrid>
              <a:tr h="7905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hit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击；击中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ancient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古代的；古老的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21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drum 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鼓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ring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敲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(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钟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);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打电话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按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(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铃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);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鸣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响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bell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钟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铃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enjoy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喜欢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享受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……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乐趣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660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dish 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菜肴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盘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碟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6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tour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旅游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游行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guide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导游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向导</a:t>
                      </a:r>
                      <a:endParaRPr lang="zh-CN" altLang="en-US" b="1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pit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坑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,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深坑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陷阱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3112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move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移动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搬动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sign 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招牌</a:t>
                      </a:r>
                      <a:r>
                        <a:rPr lang="en-US" altLang="zh-CN" b="1" dirty="0">
                          <a:latin typeface="Times New Roman" panose="02020603050405020304" pitchFamily="2" charset="0"/>
                        </a:rPr>
                        <a:t>;</a:t>
                      </a:r>
                      <a:r>
                        <a:rPr lang="zh-CN" altLang="en-US" b="1" dirty="0">
                          <a:latin typeface="Times New Roman" panose="02020603050405020304" pitchFamily="2" charset="0"/>
                        </a:rPr>
                        <a:t>记号</a:t>
                      </a:r>
                      <a:endParaRPr lang="zh-CN" altLang="en-US" b="1" dirty="0">
                        <a:latin typeface="Times New Roman" panose="02020603050405020304" pitchFamily="2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95" name="文本框 7194"/>
          <p:cNvSpPr txBox="1"/>
          <p:nvPr/>
        </p:nvSpPr>
        <p:spPr>
          <a:xfrm>
            <a:off x="2559050" y="37465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55625" y="355600"/>
            <a:ext cx="774382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1.Listen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Part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kilometres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Pagoda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Terra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Cotta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Warriors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24765" y="3548380"/>
            <a:ext cx="9221470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2.Listen to Part 2 and answer the following 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 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photos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Terra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Cotta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Warriors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57980" y="756285"/>
            <a:ext cx="5384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12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666875" y="1182370"/>
            <a:ext cx="94424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600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073785" y="2062480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300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73785" y="2892425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000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374015" y="4333240"/>
            <a:ext cx="714248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horses.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66090" y="5255260"/>
            <a:ext cx="26225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can’t.</a:t>
            </a:r>
            <a:endParaRPr lang="zh-CN" altLang="en-US" dirty="0"/>
          </a:p>
        </p:txBody>
      </p:sp>
      <p:pic>
        <p:nvPicPr>
          <p:cNvPr id="12" name="图片 11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9770" y="1678940"/>
            <a:ext cx="1936115" cy="1731645"/>
          </a:xfrm>
          <a:prstGeom prst="rect">
            <a:avLst/>
          </a:prstGeom>
        </p:spPr>
      </p:pic>
      <p:pic>
        <p:nvPicPr>
          <p:cNvPr id="13" name="U1_Lesson 3 A Visit to Xi'an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244255" y="548800"/>
            <a:ext cx="584430" cy="58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167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9770" y="413385"/>
            <a:ext cx="7967980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aloud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interest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Part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1070" y="1283970"/>
            <a:ext cx="7247890" cy="121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12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kilometres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over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600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years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old.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941070" y="2978785"/>
            <a:ext cx="7560020" cy="12311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Big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Goose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Pagoda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Drum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Tower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Bell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Tower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Terra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Cotta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Warriors.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85850" y="4624705"/>
            <a:ext cx="766953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one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horses.No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can’t.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08990" y="5534025"/>
            <a:ext cx="63055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photos.No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can’t.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3300" y="826135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1.It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about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12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kilometres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long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and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over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600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years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old.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表示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“长度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宽度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高度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深度”等可用句式“基数词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+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量词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+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形容词”。其中的量词要依数词的单复数而改变。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This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desk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only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metre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这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张桌子只有一米长。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Our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classroom is eight metres wide.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的教室有八米宽。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95340" y="38112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3606</Words>
  <Application>WPS 演示</Application>
  <PresentationFormat>全屏显示(4:3)</PresentationFormat>
  <Paragraphs>172</Paragraphs>
  <Slides>17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96</cp:revision>
  <dcterms:created xsi:type="dcterms:W3CDTF">2015-11-21T07:20:00Z</dcterms:created>
  <dcterms:modified xsi:type="dcterms:W3CDTF">2018-12-29T09:09:43Z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